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61" r:id="rId2"/>
    <p:sldId id="1062" r:id="rId3"/>
    <p:sldId id="1063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BA5425-E5E7-DC39-6898-913AB12BE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9DE5813-7674-FBC7-FBB8-B908E2274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0E02F2-3BB7-B54F-EA9D-12D583D91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E8B253-18BA-0E9E-E2BC-5FDDC1A53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4247B4-2DB0-D4B2-1AF1-7D337CD7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3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C1A3B9-7C96-DB53-2853-5D2EFCBE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E7699B8-8998-D185-B12F-500F6E9CD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26E916-7AF4-120D-1C62-C79E72822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F1891C-4EB0-D548-B735-8FE3CEB8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36BA25-8C5E-8468-E9D3-0A6E1957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70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1D73BD-2A78-BF32-BE69-9EF9332C6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E1168C-9625-4408-471B-92E941A97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0A55F2-E6CF-FBCF-C653-91BFBEDC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3B675C-7795-7A83-A171-11D52C84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F33EEF-B430-7798-EFDD-C63FEE14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58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79A06-DA0E-D095-F44E-ACD2AA3AB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216CF3-B058-AE12-0022-D101B643E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DB244-9362-CF7E-7CE9-5521872AA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13CE99-84C6-ED27-8DF4-B4602FC6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054166-06BF-02F5-371F-0292C43F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56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C65D7-4CC0-EB45-5C15-C1FB0C154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4BD6F3-D92F-BB2F-0199-28FE2093E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3D2CE5-8B63-EC22-0A72-A99FFD0C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E1A1EA-B683-C27A-9FDF-7C3F7860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8ECB2A-AFC9-FF49-F32A-14550078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44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B0C5C2-B79E-E2A6-CE58-C42956DD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A49AE5-0435-CF87-4D00-540935B1A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A83E7A-1BBD-512D-7C63-979AE8F04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30190D-754D-7CA4-1D84-AE6CE81D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3E1403-BBB7-F368-5E5F-D878BD7A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B8011C-CEE1-4275-0098-A4AABE26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05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8516C1-A15D-CC19-6E3D-24CB6F2F2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29A3E3-C4DA-88BC-E70E-EEF6AA92B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EF2D62-3A07-649B-F7DC-F0B8DBA5B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E310935-5EE6-5C8D-8BE4-17D1B54E3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F2532D8-B7A9-227D-4735-B3049BF64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136509-9CEC-80B4-5EC1-86BEEDC68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9853A3A-5D1B-152F-CAE1-B997283DE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96F78A-5409-3AA1-3C1D-79F2B57D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2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3F8241-1FAF-D4DE-AFFA-B2447443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CB3976-F4BA-4BB4-844A-578884232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B44531-F911-3D12-66AD-F0C5B4F28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D40689-110E-42F1-FDA6-01E517A2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78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249037C-1F12-07E6-26AD-4AF5DC8C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C21B9F-E000-3E06-8FCE-3B70F96B5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8FBC98-024D-6E96-2CF0-5BB4CB3C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61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1E4898-6D9D-E03E-7A61-6EBB6D2CD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67AE72-0B9C-3012-0824-BFAE278C1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CAAB96-D057-C47A-5D15-C73739637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22EE12-45C7-F657-0E32-339E05076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1EDFB6-B6CA-B4FE-CC96-39F5873BF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84827E-9243-47AB-7D83-CF798660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75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E7A39B-5C9C-E3A9-B48E-6A4A335AF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AFF161-A63A-7475-B0AE-7E6BDDF34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938246-2ED7-0D82-DEC4-C180714BB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F911E4-74B7-8C02-49B1-45512917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933BA2-44DD-1679-F3C4-1BF0E817F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8BF45A-6D30-A708-18B4-0A8E1C9CD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1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BD0198-C4A5-1DE5-ACAD-3D09032ED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3AEE5A-1801-7E71-307E-FA51C7D6A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6B2ECD-092F-C72F-7ED1-23D340FA5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6F5A5-BA58-4652-BE45-3AA2BF52893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C87526-8717-7467-20D1-9D62DAD64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E38768-3119-E2A2-919A-9614A1C5F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053C2-C13A-4AC4-85DD-9C8D9A67C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643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kisuihouse-ltd.box.com/s/ukfbyi05rngs15m2ixqunj9ywctxri6n" TargetMode="External"/><Relationship Id="rId2" Type="http://schemas.openxmlformats.org/officeDocument/2006/relationships/hyperlink" Target="https://sekisuihouse-ltd.box.com/s/ikoe1mo0gl4ox7gabbdifh0y9rguh1s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manabe004@sekisuihouse.co.jp" TargetMode="External"/><Relationship Id="rId4" Type="http://schemas.openxmlformats.org/officeDocument/2006/relationships/hyperlink" Target="mailto:fukuda043@sekisuihouse.co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2155A4E-9887-1A15-2750-A735930DAB1A}"/>
              </a:ext>
            </a:extLst>
          </p:cNvPr>
          <p:cNvSpPr/>
          <p:nvPr/>
        </p:nvSpPr>
        <p:spPr>
          <a:xfrm>
            <a:off x="-61546" y="-8910"/>
            <a:ext cx="12262711" cy="4814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633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D17444-84CF-D24A-B338-DA00BE31BEA6}"/>
              </a:ext>
            </a:extLst>
          </p:cNvPr>
          <p:cNvSpPr txBox="1"/>
          <p:nvPr/>
        </p:nvSpPr>
        <p:spPr>
          <a:xfrm>
            <a:off x="557696" y="5251476"/>
            <a:ext cx="11094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F47BBE-F08E-A0E9-BAEF-9CC477A23807}"/>
              </a:ext>
            </a:extLst>
          </p:cNvPr>
          <p:cNvSpPr txBox="1"/>
          <p:nvPr/>
        </p:nvSpPr>
        <p:spPr>
          <a:xfrm>
            <a:off x="164494" y="103168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</a:rPr>
              <a:t>ロゴや商標、画像の取り扱いについて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83279D-0B93-8535-68E2-84F30C9C19CB}"/>
              </a:ext>
            </a:extLst>
          </p:cNvPr>
          <p:cNvSpPr txBox="1"/>
          <p:nvPr/>
        </p:nvSpPr>
        <p:spPr>
          <a:xfrm>
            <a:off x="9867940" y="164723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</a:rPr>
              <a:t>積水ハウス　ＳＩ戦略室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9D1128-EA2E-AC7E-D04E-70912E9B5EA6}"/>
              </a:ext>
            </a:extLst>
          </p:cNvPr>
          <p:cNvSpPr txBox="1"/>
          <p:nvPr/>
        </p:nvSpPr>
        <p:spPr>
          <a:xfrm>
            <a:off x="11544620" y="6627168"/>
            <a:ext cx="60982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202404</a:t>
            </a:r>
            <a:endParaRPr lang="ja-JP" altLang="en-US" sz="9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EF1DDF-312F-9CF5-A375-05E805F64407}"/>
              </a:ext>
            </a:extLst>
          </p:cNvPr>
          <p:cNvSpPr txBox="1"/>
          <p:nvPr/>
        </p:nvSpPr>
        <p:spPr>
          <a:xfrm>
            <a:off x="98126" y="633210"/>
            <a:ext cx="11694997" cy="748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パートナー企業の皆さま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  「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 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－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COLLABORATION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ロゴ」や「積水ハウスのロゴ」の使用については、ロゴガイドラインが設定されており、その規定の中で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ご使用をお願いしています。　</a:t>
            </a: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ご使用いただく際は、御社の広告ご担当者様よりロゴや画像のデータ、</a:t>
            </a:r>
            <a:r>
              <a:rPr lang="ja-JP" alt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ロゴガイドライン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を入手いただき、ガイドラインに沿った使用を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お願いいたします。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◎　広告ご担当者様（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Box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への権限が付与されている方）は</a:t>
            </a:r>
            <a:r>
              <a:rPr lang="ja-JP" alt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こちら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のガイドラインも確認のうえ、社内でのロゴや画像のデータの取り扱いに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ついてご注意くださいますよう、よろしくお願いいたします。とくに、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SNS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については、パートナー企業様公式の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SNS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以外での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事業や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コラボレーションロゴ等の投稿は不可としています（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</a:rPr>
              <a:t>個人のアカウントからの投稿不可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）ので、周知をお願いいたします。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◎　営業様にて「ちらし」作成された場合においても、ロゴの使用や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 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事業について、基礎ダイレクトジョイント等の性能、技術の記載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tabLst>
                <a:tab pos="1344613" algn="l"/>
              </a:tabLst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があるものについては、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修正可能な段階で必ず積水ハウスの事前確認をうけてください。公開・配布等は、</a:t>
            </a:r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積水ハウスの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事前確認完</a:t>
            </a:r>
            <a:endParaRPr lang="en-US" altLang="ja-JP" sz="1400" b="1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00"/>
              </a:highlight>
              <a:latin typeface="+mn-ea"/>
              <a:cs typeface="Segoe UI Symbol" panose="020B0502040204020203" pitchFamily="34" charset="0"/>
            </a:endParaRPr>
          </a:p>
          <a:p>
            <a:pPr>
              <a:tabLst>
                <a:tab pos="1344613" algn="l"/>
              </a:tabLst>
            </a:pPr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Segoe UI Symbol" panose="020B0502040204020203" pitchFamily="34" charset="0"/>
              </a:rPr>
              <a:t>　　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了後にお願いいたします。</a:t>
            </a: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◎　お客様へのプレゼンについては、ひな型（一例）もご用意しています。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参考にしていただきながら、自由に作り替えていただいて結構です。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ひな型に使用している画像は自由にご使用いただけます。画像の元データについては広告ご担当者様より入手いただけます。</a:t>
            </a: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ひな型内の建物の写真については、御社の写真に貼りかえてご使用ください。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400" b="1">
                <a:solidFill>
                  <a:schemeClr val="tx1">
                    <a:lumMod val="65000"/>
                    <a:lumOff val="35000"/>
                  </a:schemeClr>
                </a:solidFill>
              </a:rPr>
              <a:t>◆　積水ハウス販促担当者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連絡先    ◆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    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戦略室 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前田（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fukuda043@sekisuihouse.co.jp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・　真鍋（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hlinkClick r:id="rId5"/>
              </a:rPr>
              <a:t>manabe004@sekisuihouse.co.jp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）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4259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8B4827-80FF-D1C0-2961-63283C0EF124}"/>
              </a:ext>
            </a:extLst>
          </p:cNvPr>
          <p:cNvSpPr/>
          <p:nvPr/>
        </p:nvSpPr>
        <p:spPr>
          <a:xfrm>
            <a:off x="0" y="0"/>
            <a:ext cx="12192000" cy="53004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633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0557FDC-FE97-1C24-7595-0D1B2922AECF}"/>
              </a:ext>
            </a:extLst>
          </p:cNvPr>
          <p:cNvSpPr txBox="1"/>
          <p:nvPr/>
        </p:nvSpPr>
        <p:spPr>
          <a:xfrm>
            <a:off x="164494" y="103168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</a:rPr>
              <a:t>ロゴや商標、画像の取り扱いについて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03BB24-032D-F1DC-62AF-5896C3903622}"/>
              </a:ext>
            </a:extLst>
          </p:cNvPr>
          <p:cNvSpPr txBox="1"/>
          <p:nvPr/>
        </p:nvSpPr>
        <p:spPr>
          <a:xfrm>
            <a:off x="164492" y="516697"/>
            <a:ext cx="11694997" cy="2634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00FFFF"/>
                </a:highlight>
              </a:rPr>
              <a:t>広告ご担当者さま</a:t>
            </a: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tabLst>
                <a:tab pos="1344613" algn="l"/>
              </a:tabLst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広告物（ちらし、ＨＰ、ＳＮＳ等）を作成する場合は、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修正可能な段階で必ず積水ハウスの事前確認をうけてください。</a:t>
            </a:r>
            <a:endParaRPr lang="en-US" altLang="ja-JP" sz="1400" b="1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00"/>
              </a:highlight>
              <a:latin typeface="+mn-ea"/>
              <a:cs typeface="Segoe UI Symbol" panose="020B0502040204020203" pitchFamily="34" charset="0"/>
            </a:endParaRPr>
          </a:p>
          <a:p>
            <a:pPr>
              <a:lnSpc>
                <a:spcPct val="120000"/>
              </a:lnSpc>
              <a:tabLst>
                <a:tab pos="1344613" algn="l"/>
              </a:tabLst>
            </a:pPr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ea"/>
                <a:cs typeface="Segoe UI Symbol" panose="020B0502040204020203" pitchFamily="34" charset="0"/>
              </a:rPr>
              <a:t>　　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公開・配布等は、</a:t>
            </a:r>
            <a:r>
              <a:rPr lang="ja-JP" altLang="en-US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積水ハウスの</a:t>
            </a:r>
            <a:r>
              <a:rPr lang="ja-JP" altLang="ja-JP" sz="1400" b="1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00"/>
                </a:highlight>
                <a:latin typeface="+mn-ea"/>
                <a:cs typeface="Segoe UI Symbol" panose="020B0502040204020203" pitchFamily="34" charset="0"/>
              </a:rPr>
              <a:t>事前確認完了後にお願いいたします。</a:t>
            </a:r>
            <a:endParaRPr kumimoji="1"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広告のひな型は、一例として作成しています。この通りに作成いただく必要はございません。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広告をご覧いただくお客様に正しく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 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－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COLLABORATION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についてご理解いただくため、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 I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－</a:t>
            </a:r>
            <a:r>
              <a:rPr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COLLABORATION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についての特徴は、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　ひな型に記載しているくらいのボリューム</a:t>
            </a:r>
            <a:r>
              <a:rPr lang="en-US" altLang="ja-JP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</a:rPr>
              <a:t>※</a:t>
            </a:r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をとっていただけると幸いです。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kumimoji="1" lang="en-US" altLang="ja-JP" sz="1400" dirty="0"/>
          </a:p>
          <a:p>
            <a:endParaRPr kumimoji="1" lang="ja-JP" altLang="en-US" sz="14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A2BBDC-AA93-CC06-92ED-83FDC18C9572}"/>
              </a:ext>
            </a:extLst>
          </p:cNvPr>
          <p:cNvSpPr/>
          <p:nvPr/>
        </p:nvSpPr>
        <p:spPr>
          <a:xfrm>
            <a:off x="3982083" y="2536784"/>
            <a:ext cx="4588867" cy="3447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AFBDFD0-D9A4-BEF1-330B-82AF6795A16A}"/>
              </a:ext>
            </a:extLst>
          </p:cNvPr>
          <p:cNvCxnSpPr>
            <a:cxnSpLocks/>
          </p:cNvCxnSpPr>
          <p:nvPr/>
        </p:nvCxnSpPr>
        <p:spPr>
          <a:xfrm>
            <a:off x="3239919" y="4672642"/>
            <a:ext cx="129508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6AF2EC7-1414-12DB-7918-F40CC339AD1F}"/>
              </a:ext>
            </a:extLst>
          </p:cNvPr>
          <p:cNvSpPr txBox="1"/>
          <p:nvPr/>
        </p:nvSpPr>
        <p:spPr>
          <a:xfrm>
            <a:off x="733512" y="4420777"/>
            <a:ext cx="2585964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完成見学会や建売販売広告の場合は、</a:t>
            </a:r>
            <a:endParaRPr lang="en-US" altLang="ja-JP" sz="800" dirty="0"/>
          </a:p>
          <a:p>
            <a:r>
              <a:rPr lang="ja-JP" altLang="en-US" sz="800" dirty="0">
                <a:highlight>
                  <a:srgbClr val="FFFF00"/>
                </a:highlight>
              </a:rPr>
              <a:t>実際の</a:t>
            </a:r>
            <a:r>
              <a:rPr lang="ja-JP" altLang="en-US" sz="800" dirty="0"/>
              <a:t>見学会の</a:t>
            </a:r>
            <a:r>
              <a:rPr lang="ja-JP" altLang="en-US" sz="800" dirty="0">
                <a:highlight>
                  <a:srgbClr val="FFFF00"/>
                </a:highlight>
              </a:rPr>
              <a:t>建物写真</a:t>
            </a:r>
            <a:r>
              <a:rPr lang="ja-JP" altLang="en-US" sz="800" dirty="0"/>
              <a:t>を使用してください。</a:t>
            </a:r>
            <a:endParaRPr lang="en-US" altLang="ja-JP" sz="800" dirty="0"/>
          </a:p>
          <a:p>
            <a:endParaRPr kumimoji="1" lang="en-US" altLang="ja-JP" sz="800" dirty="0"/>
          </a:p>
          <a:p>
            <a:r>
              <a:rPr lang="ja-JP" altLang="en-US" sz="800" dirty="0"/>
              <a:t>完成前の場合は、</a:t>
            </a:r>
            <a:r>
              <a:rPr lang="ja-JP" altLang="en-US" sz="800" dirty="0">
                <a:highlight>
                  <a:srgbClr val="FFFF00"/>
                </a:highlight>
              </a:rPr>
              <a:t>完成予定</a:t>
            </a:r>
            <a:r>
              <a:rPr lang="en-US" altLang="ja-JP" sz="800" dirty="0">
                <a:highlight>
                  <a:srgbClr val="FFFF00"/>
                </a:highlight>
              </a:rPr>
              <a:t>CG</a:t>
            </a:r>
            <a:r>
              <a:rPr lang="ja-JP" altLang="en-US" sz="800" dirty="0">
                <a:highlight>
                  <a:srgbClr val="FFFF00"/>
                </a:highlight>
              </a:rPr>
              <a:t>パース</a:t>
            </a:r>
            <a:r>
              <a:rPr lang="ja-JP" altLang="en-US" sz="800" dirty="0"/>
              <a:t>とし、</a:t>
            </a:r>
            <a:endParaRPr lang="en-US" altLang="ja-JP" sz="800" dirty="0"/>
          </a:p>
          <a:p>
            <a:r>
              <a:rPr lang="ja-JP" altLang="en-US" sz="800" dirty="0"/>
              <a:t>「掲載の外観（内観）は完成予定</a:t>
            </a:r>
            <a:r>
              <a:rPr lang="en-US" altLang="ja-JP" sz="800" dirty="0"/>
              <a:t>CG</a:t>
            </a:r>
            <a:r>
              <a:rPr lang="ja-JP" altLang="en-US" sz="800" dirty="0"/>
              <a:t>パースです）」</a:t>
            </a:r>
            <a:endParaRPr lang="en-US" altLang="ja-JP" sz="800" dirty="0"/>
          </a:p>
          <a:p>
            <a:r>
              <a:rPr lang="ja-JP" altLang="en-US" sz="800" dirty="0"/>
              <a:t>等の注意書きをいれていただき、お客様に誤認が</a:t>
            </a:r>
            <a:endParaRPr lang="en-US" altLang="ja-JP" sz="800" dirty="0"/>
          </a:p>
          <a:p>
            <a:r>
              <a:rPr lang="ja-JP" altLang="en-US" sz="800" dirty="0"/>
              <a:t>生じない工夫をお願いいたします。</a:t>
            </a:r>
            <a:endParaRPr lang="en-US" altLang="ja-JP" sz="800" dirty="0"/>
          </a:p>
          <a:p>
            <a:endParaRPr lang="en-US" altLang="ja-JP" sz="800" dirty="0"/>
          </a:p>
          <a:p>
            <a:r>
              <a:rPr lang="en-US" altLang="ja-JP" sz="800" dirty="0"/>
              <a:t>※</a:t>
            </a:r>
            <a:r>
              <a:rPr lang="ja-JP" altLang="en-US" sz="800" dirty="0"/>
              <a:t>間取りや仕様に誤解を生じることがない、小物</a:t>
            </a:r>
            <a:endParaRPr lang="en-US" altLang="ja-JP" sz="800" dirty="0"/>
          </a:p>
          <a:p>
            <a:r>
              <a:rPr lang="ja-JP" altLang="en-US" sz="800" dirty="0"/>
              <a:t>　等のイメージ写真は使用いただけます。</a:t>
            </a:r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55FF03A-6BE3-BD1E-3993-3A9233E6257B}"/>
              </a:ext>
            </a:extLst>
          </p:cNvPr>
          <p:cNvSpPr/>
          <p:nvPr/>
        </p:nvSpPr>
        <p:spPr>
          <a:xfrm>
            <a:off x="3944919" y="6154820"/>
            <a:ext cx="2829463" cy="6000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245ADA1-65DF-82C5-B86E-FCBEE90D9080}"/>
              </a:ext>
            </a:extLst>
          </p:cNvPr>
          <p:cNvCxnSpPr>
            <a:cxnSpLocks/>
          </p:cNvCxnSpPr>
          <p:nvPr/>
        </p:nvCxnSpPr>
        <p:spPr>
          <a:xfrm>
            <a:off x="4597880" y="5808394"/>
            <a:ext cx="0" cy="3645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B0E1B1-B462-B8AA-101C-64C175F98E57}"/>
              </a:ext>
            </a:extLst>
          </p:cNvPr>
          <p:cNvSpPr/>
          <p:nvPr/>
        </p:nvSpPr>
        <p:spPr>
          <a:xfrm>
            <a:off x="695127" y="4337606"/>
            <a:ext cx="2544792" cy="14707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E1C68E1-C8CD-41BB-7B94-2D7F2B99DF3D}"/>
              </a:ext>
            </a:extLst>
          </p:cNvPr>
          <p:cNvSpPr txBox="1"/>
          <p:nvPr/>
        </p:nvSpPr>
        <p:spPr>
          <a:xfrm>
            <a:off x="3944919" y="6172962"/>
            <a:ext cx="2852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「</a:t>
            </a:r>
            <a:r>
              <a:rPr lang="en-US" altLang="ja-JP" sz="800" dirty="0"/>
              <a:t>S=</a:t>
            </a:r>
            <a:r>
              <a:rPr lang="ja-JP" altLang="en-US" sz="800" dirty="0"/>
              <a:t>スケルトン」「</a:t>
            </a:r>
            <a:r>
              <a:rPr lang="en-US" altLang="ja-JP" sz="800" dirty="0"/>
              <a:t>I=</a:t>
            </a:r>
            <a:r>
              <a:rPr lang="ja-JP" altLang="en-US" sz="800" dirty="0"/>
              <a:t>インフィル」の説明は、</a:t>
            </a:r>
            <a:endParaRPr lang="en-US" altLang="ja-JP" sz="800" dirty="0"/>
          </a:p>
          <a:p>
            <a:r>
              <a:rPr lang="ja-JP" altLang="en-US" sz="800" dirty="0"/>
              <a:t>　</a:t>
            </a:r>
            <a:r>
              <a:rPr lang="ja-JP" altLang="en-US" sz="800" dirty="0">
                <a:highlight>
                  <a:srgbClr val="FFFF00"/>
                </a:highlight>
              </a:rPr>
              <a:t>各社の工事範囲に合わせた文言</a:t>
            </a:r>
            <a:r>
              <a:rPr lang="ja-JP" altLang="en-US" sz="800" dirty="0"/>
              <a:t>に調整をお願いします。</a:t>
            </a:r>
            <a:endParaRPr lang="en-US" altLang="ja-JP" sz="800" dirty="0"/>
          </a:p>
          <a:p>
            <a:endParaRPr lang="en-US" altLang="ja-JP" sz="800" dirty="0"/>
          </a:p>
          <a:p>
            <a:r>
              <a:rPr lang="ja-JP" altLang="en-US" sz="800" dirty="0"/>
              <a:t>　表現方法等お困りの場合は、ご相談ください。</a:t>
            </a:r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3A6DB5A-FCB6-7C09-DE19-CC36AE67E63B}"/>
              </a:ext>
            </a:extLst>
          </p:cNvPr>
          <p:cNvCxnSpPr>
            <a:cxnSpLocks/>
          </p:cNvCxnSpPr>
          <p:nvPr/>
        </p:nvCxnSpPr>
        <p:spPr>
          <a:xfrm flipH="1">
            <a:off x="8517315" y="3217090"/>
            <a:ext cx="701420" cy="48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FDD99CD-A1EE-CB5D-6710-BB94DC91BB18}"/>
              </a:ext>
            </a:extLst>
          </p:cNvPr>
          <p:cNvSpPr txBox="1"/>
          <p:nvPr/>
        </p:nvSpPr>
        <p:spPr>
          <a:xfrm>
            <a:off x="9233557" y="3015367"/>
            <a:ext cx="27494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DJ</a:t>
            </a:r>
            <a:r>
              <a:rPr lang="ja-JP" altLang="en-US" sz="800" dirty="0"/>
              <a:t>構法やその他技術については、</a:t>
            </a:r>
            <a:endParaRPr lang="en-US" altLang="ja-JP" sz="800" dirty="0"/>
          </a:p>
          <a:p>
            <a:r>
              <a:rPr lang="ja-JP" altLang="en-US" sz="800" dirty="0"/>
              <a:t>正確に記載をお願いいたします。</a:t>
            </a:r>
            <a:endParaRPr lang="en-US" altLang="ja-JP" sz="800" dirty="0"/>
          </a:p>
          <a:p>
            <a:endParaRPr lang="en-US" altLang="ja-JP" sz="800" dirty="0"/>
          </a:p>
          <a:p>
            <a:r>
              <a:rPr lang="ja-JP" altLang="en-US" sz="800" dirty="0"/>
              <a:t>写真や画像は積水ハウス提供のものをご使用ください。</a:t>
            </a:r>
            <a:endParaRPr lang="en-US" altLang="ja-JP" sz="800" dirty="0"/>
          </a:p>
          <a:p>
            <a:r>
              <a:rPr lang="ja-JP" altLang="en-US" sz="800" dirty="0"/>
              <a:t>「耐震技術」「耐震性能」などを書いていただくと</a:t>
            </a:r>
            <a:endParaRPr lang="en-US" altLang="ja-JP" sz="800" dirty="0"/>
          </a:p>
          <a:p>
            <a:r>
              <a:rPr lang="ja-JP" altLang="en-US" sz="800" dirty="0"/>
              <a:t>分かりやすくなると思います。</a:t>
            </a:r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BD3F19B-6B54-45EE-8985-50608E9F954B}"/>
              </a:ext>
            </a:extLst>
          </p:cNvPr>
          <p:cNvSpPr txBox="1"/>
          <p:nvPr/>
        </p:nvSpPr>
        <p:spPr>
          <a:xfrm>
            <a:off x="812941" y="574421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25B9CB2-F629-B665-DE18-553B26A498B0}"/>
              </a:ext>
            </a:extLst>
          </p:cNvPr>
          <p:cNvSpPr txBox="1"/>
          <p:nvPr/>
        </p:nvSpPr>
        <p:spPr>
          <a:xfrm>
            <a:off x="9248114" y="4117111"/>
            <a:ext cx="24416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QR</a:t>
            </a:r>
            <a:r>
              <a:rPr lang="ja-JP" altLang="en-US" sz="800" dirty="0"/>
              <a:t>コードと書く場合は、</a:t>
            </a:r>
            <a:endParaRPr lang="en-US" altLang="ja-JP" sz="800" dirty="0"/>
          </a:p>
          <a:p>
            <a:r>
              <a:rPr lang="ja-JP" altLang="en-US" sz="800" dirty="0"/>
              <a:t>「ＱＲコードは株式会社デンソーウェーブの登録</a:t>
            </a:r>
            <a:endParaRPr lang="en-US" altLang="ja-JP" sz="800" dirty="0"/>
          </a:p>
          <a:p>
            <a:r>
              <a:rPr lang="ja-JP" altLang="en-US" sz="800" dirty="0"/>
              <a:t>　商標です」</a:t>
            </a:r>
            <a:endParaRPr lang="en-US" altLang="ja-JP" sz="800" dirty="0"/>
          </a:p>
          <a:p>
            <a:r>
              <a:rPr lang="ja-JP" altLang="en-US" sz="800" dirty="0"/>
              <a:t>と注釈をいれるか、「二次元コード」と表現して</a:t>
            </a:r>
            <a:endParaRPr lang="en-US" altLang="ja-JP" sz="800" dirty="0"/>
          </a:p>
          <a:p>
            <a:r>
              <a:rPr lang="ja-JP" altLang="en-US" sz="800" dirty="0"/>
              <a:t>ください。</a:t>
            </a:r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8DBDD4-690C-6011-4AEB-E60E604E8AB4}"/>
              </a:ext>
            </a:extLst>
          </p:cNvPr>
          <p:cNvSpPr txBox="1"/>
          <p:nvPr/>
        </p:nvSpPr>
        <p:spPr>
          <a:xfrm>
            <a:off x="9166755" y="2514048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「新築」「新発売」「初公開」など使用場面が限られる</a:t>
            </a:r>
            <a:endParaRPr lang="en-US" altLang="ja-JP" sz="800" dirty="0"/>
          </a:p>
          <a:p>
            <a:r>
              <a:rPr lang="ja-JP" altLang="en-US" sz="800" dirty="0"/>
              <a:t>　言葉については、表現が正しいか確認ください。</a:t>
            </a:r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F2EECB37-DA7C-D25A-B990-9A56A3A4C5F9}"/>
              </a:ext>
            </a:extLst>
          </p:cNvPr>
          <p:cNvCxnSpPr>
            <a:cxnSpLocks/>
          </p:cNvCxnSpPr>
          <p:nvPr/>
        </p:nvCxnSpPr>
        <p:spPr>
          <a:xfrm flipH="1">
            <a:off x="8450513" y="4536622"/>
            <a:ext cx="7682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44C86B69-2554-EB4E-AA78-2B0827BE0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8553" y="2536783"/>
            <a:ext cx="4572397" cy="3429297"/>
          </a:xfrm>
          <a:prstGeom prst="rect">
            <a:avLst/>
          </a:prstGeom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7F96E82-33B8-7E1C-474D-511DF7420A70}"/>
              </a:ext>
            </a:extLst>
          </p:cNvPr>
          <p:cNvCxnSpPr>
            <a:cxnSpLocks/>
          </p:cNvCxnSpPr>
          <p:nvPr/>
        </p:nvCxnSpPr>
        <p:spPr>
          <a:xfrm>
            <a:off x="3208511" y="2662854"/>
            <a:ext cx="79004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0ADE072-BF95-5965-1305-A7C4B998E660}"/>
              </a:ext>
            </a:extLst>
          </p:cNvPr>
          <p:cNvSpPr txBox="1"/>
          <p:nvPr/>
        </p:nvSpPr>
        <p:spPr>
          <a:xfrm>
            <a:off x="622133" y="2646995"/>
            <a:ext cx="1786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「</a:t>
            </a:r>
            <a:r>
              <a:rPr lang="en-US" altLang="ja-JP" sz="800" dirty="0"/>
              <a:t>S I</a:t>
            </a:r>
            <a:r>
              <a:rPr lang="ja-JP" altLang="en-US" sz="800" dirty="0"/>
              <a:t>－</a:t>
            </a:r>
            <a:r>
              <a:rPr lang="en-US" altLang="ja-JP" sz="800" dirty="0"/>
              <a:t>COLLABORATION</a:t>
            </a:r>
            <a:r>
              <a:rPr lang="ja-JP" altLang="en-US" sz="800" dirty="0"/>
              <a:t>」ロゴは</a:t>
            </a:r>
            <a:endParaRPr lang="en-US" altLang="ja-JP" sz="800" dirty="0"/>
          </a:p>
          <a:p>
            <a:r>
              <a:rPr lang="ja-JP" altLang="en-US" sz="800" dirty="0"/>
              <a:t>　切り取らずに、</a:t>
            </a:r>
            <a:endParaRPr lang="en-US" altLang="ja-JP" sz="800" dirty="0"/>
          </a:p>
          <a:p>
            <a:r>
              <a:rPr kumimoji="1" lang="ja-JP" altLang="en-US" sz="800" dirty="0"/>
              <a:t>　</a:t>
            </a:r>
          </a:p>
        </p:txBody>
      </p:sp>
      <p:pic>
        <p:nvPicPr>
          <p:cNvPr id="22" name="図 21" descr="図形&#10;&#10;中程度の精度で自動的に生成された説明">
            <a:extLst>
              <a:ext uri="{FF2B5EF4-FFF2-40B4-BE49-F238E27FC236}">
                <a16:creationId xmlns:a16="http://schemas.microsoft.com/office/drawing/2014/main" id="{B97CB626-02EC-56C6-A824-000A08FF7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059" y="3047387"/>
            <a:ext cx="772681" cy="148074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61E1901-9BDC-9633-E15E-546F3E5617F2}"/>
              </a:ext>
            </a:extLst>
          </p:cNvPr>
          <p:cNvSpPr txBox="1"/>
          <p:nvPr/>
        </p:nvSpPr>
        <p:spPr>
          <a:xfrm>
            <a:off x="647478" y="3325863"/>
            <a:ext cx="2749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このままの形で使用いただくか、</a:t>
            </a:r>
            <a:endParaRPr lang="en-US" altLang="ja-JP" sz="800" dirty="0"/>
          </a:p>
          <a:p>
            <a:r>
              <a:rPr lang="ja-JP" altLang="en-US" sz="800" dirty="0"/>
              <a:t>各社様とのコラボレーションロゴを使用してください。</a:t>
            </a:r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r>
              <a:rPr kumimoji="1" lang="ja-JP" altLang="en-US" sz="800" dirty="0"/>
              <a:t>　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25E2E7E-63A3-745F-EE94-FD54E05B8716}"/>
              </a:ext>
            </a:extLst>
          </p:cNvPr>
          <p:cNvCxnSpPr>
            <a:cxnSpLocks/>
          </p:cNvCxnSpPr>
          <p:nvPr/>
        </p:nvCxnSpPr>
        <p:spPr>
          <a:xfrm flipH="1">
            <a:off x="6699678" y="5071788"/>
            <a:ext cx="254843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9053C03-E952-FB29-28C8-268DD3BE0AFE}"/>
              </a:ext>
            </a:extLst>
          </p:cNvPr>
          <p:cNvSpPr txBox="1"/>
          <p:nvPr/>
        </p:nvSpPr>
        <p:spPr>
          <a:xfrm>
            <a:off x="9233557" y="4973507"/>
            <a:ext cx="26468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間取り図を掲載するときは、敷地図や外構図も入れて</a:t>
            </a:r>
            <a:endParaRPr lang="en-US" altLang="ja-JP" sz="800" dirty="0"/>
          </a:p>
          <a:p>
            <a:r>
              <a:rPr lang="ja-JP" altLang="en-US" sz="800" dirty="0"/>
              <a:t>いただくと、庭の広さが分かりやすくなります。</a:t>
            </a:r>
            <a:endParaRPr lang="en-US" altLang="ja-JP" sz="800" dirty="0"/>
          </a:p>
          <a:p>
            <a:endParaRPr lang="en-US" altLang="ja-JP" sz="800" dirty="0"/>
          </a:p>
          <a:p>
            <a:r>
              <a:rPr lang="ja-JP" altLang="en-US" sz="800" dirty="0"/>
              <a:t>また、プランの特長も書いてあると、イメージがし</a:t>
            </a:r>
            <a:endParaRPr lang="en-US" altLang="ja-JP" sz="800" dirty="0"/>
          </a:p>
          <a:p>
            <a:r>
              <a:rPr lang="ja-JP" altLang="en-US" sz="800" dirty="0"/>
              <a:t>やすくなります！</a:t>
            </a:r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746FC5A5-2116-7302-838F-5D37C4F84B07}"/>
              </a:ext>
            </a:extLst>
          </p:cNvPr>
          <p:cNvCxnSpPr>
            <a:cxnSpLocks/>
          </p:cNvCxnSpPr>
          <p:nvPr/>
        </p:nvCxnSpPr>
        <p:spPr>
          <a:xfrm flipV="1">
            <a:off x="7582700" y="5744216"/>
            <a:ext cx="0" cy="41060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4B9BFFB-677F-6916-B81D-5A0296A8A76C}"/>
              </a:ext>
            </a:extLst>
          </p:cNvPr>
          <p:cNvSpPr txBox="1"/>
          <p:nvPr/>
        </p:nvSpPr>
        <p:spPr>
          <a:xfrm>
            <a:off x="6994758" y="6172962"/>
            <a:ext cx="25442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/>
              <a:t>構造現場見学会、モデルハウス見学会であっても、</a:t>
            </a:r>
            <a:endParaRPr lang="en-US" altLang="ja-JP" sz="800" dirty="0"/>
          </a:p>
          <a:p>
            <a:r>
              <a:rPr lang="ja-JP" altLang="en-US" sz="800" dirty="0"/>
              <a:t>今後の販売を予定する表現が含まれるときは、</a:t>
            </a:r>
            <a:endParaRPr lang="en-US" altLang="ja-JP" sz="800" dirty="0"/>
          </a:p>
          <a:p>
            <a:r>
              <a:rPr lang="ja-JP" altLang="en-US" sz="800" dirty="0"/>
              <a:t>物件概要の掲載を推奨します。</a:t>
            </a:r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C9D4249-9C60-7A12-0355-B3CE8C6E0AF3}"/>
              </a:ext>
            </a:extLst>
          </p:cNvPr>
          <p:cNvSpPr/>
          <p:nvPr/>
        </p:nvSpPr>
        <p:spPr>
          <a:xfrm>
            <a:off x="663719" y="2572230"/>
            <a:ext cx="2544792" cy="11303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FC3D728-9D3E-B597-7CB4-8458C7DC108C}"/>
              </a:ext>
            </a:extLst>
          </p:cNvPr>
          <p:cNvSpPr/>
          <p:nvPr/>
        </p:nvSpPr>
        <p:spPr>
          <a:xfrm>
            <a:off x="9218735" y="2447881"/>
            <a:ext cx="2625932" cy="4299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E81E917-74FC-99C2-3AD8-C274F3464082}"/>
              </a:ext>
            </a:extLst>
          </p:cNvPr>
          <p:cNvSpPr/>
          <p:nvPr/>
        </p:nvSpPr>
        <p:spPr>
          <a:xfrm>
            <a:off x="9233557" y="2988069"/>
            <a:ext cx="2625932" cy="8971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1CDEA8D-07EA-F4E9-1524-1391BA49A152}"/>
              </a:ext>
            </a:extLst>
          </p:cNvPr>
          <p:cNvSpPr/>
          <p:nvPr/>
        </p:nvSpPr>
        <p:spPr>
          <a:xfrm>
            <a:off x="9233557" y="4072914"/>
            <a:ext cx="2625932" cy="7515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22050AF-8376-0A4A-5356-5D0D1138D280}"/>
              </a:ext>
            </a:extLst>
          </p:cNvPr>
          <p:cNvSpPr/>
          <p:nvPr/>
        </p:nvSpPr>
        <p:spPr>
          <a:xfrm>
            <a:off x="9254503" y="4950478"/>
            <a:ext cx="2625932" cy="78944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4B173F86-6197-DA3E-0ECA-8A465D45E8C3}"/>
              </a:ext>
            </a:extLst>
          </p:cNvPr>
          <p:cNvCxnSpPr>
            <a:cxnSpLocks/>
            <a:stCxn id="36" idx="1"/>
          </p:cNvCxnSpPr>
          <p:nvPr/>
        </p:nvCxnSpPr>
        <p:spPr>
          <a:xfrm flipH="1">
            <a:off x="8587420" y="2662855"/>
            <a:ext cx="631315" cy="34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2EB71CA-5946-7EE3-588D-943A9307C7F8}"/>
              </a:ext>
            </a:extLst>
          </p:cNvPr>
          <p:cNvSpPr/>
          <p:nvPr/>
        </p:nvSpPr>
        <p:spPr>
          <a:xfrm>
            <a:off x="6953825" y="6144271"/>
            <a:ext cx="2625932" cy="61056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F68A4DF-ACC9-298B-7D17-E2AE37113A1C}"/>
              </a:ext>
            </a:extLst>
          </p:cNvPr>
          <p:cNvSpPr txBox="1"/>
          <p:nvPr/>
        </p:nvSpPr>
        <p:spPr>
          <a:xfrm>
            <a:off x="9867940" y="164723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</a:rPr>
              <a:t>積水ハウス　ＳＩ戦略室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45FFE4-57E6-15A3-8CF0-5AE168CC21ED}"/>
              </a:ext>
            </a:extLst>
          </p:cNvPr>
          <p:cNvSpPr txBox="1"/>
          <p:nvPr/>
        </p:nvSpPr>
        <p:spPr>
          <a:xfrm>
            <a:off x="11544620" y="6627168"/>
            <a:ext cx="60982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202404</a:t>
            </a:r>
            <a:endParaRPr lang="ja-JP" altLang="en-US" sz="9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D18812-F477-8AB1-DF24-397BD7B02541}"/>
              </a:ext>
            </a:extLst>
          </p:cNvPr>
          <p:cNvSpPr/>
          <p:nvPr/>
        </p:nvSpPr>
        <p:spPr>
          <a:xfrm>
            <a:off x="6304085" y="2804746"/>
            <a:ext cx="2266865" cy="1410950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5E9B2A-B612-A621-7811-8F7C1AD03B9F}"/>
              </a:ext>
            </a:extLst>
          </p:cNvPr>
          <p:cNvSpPr/>
          <p:nvPr/>
        </p:nvSpPr>
        <p:spPr>
          <a:xfrm>
            <a:off x="4010109" y="5453564"/>
            <a:ext cx="2214629" cy="512514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426851E-43EB-9363-2CAE-FDCD3B032BC1}"/>
              </a:ext>
            </a:extLst>
          </p:cNvPr>
          <p:cNvSpPr txBox="1"/>
          <p:nvPr/>
        </p:nvSpPr>
        <p:spPr>
          <a:xfrm>
            <a:off x="549046" y="2205087"/>
            <a:ext cx="72145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b="1" dirty="0">
                <a:latin typeface="Impact" panose="020B0806030902050204" pitchFamily="34" charset="0"/>
              </a:rPr>
              <a:t>※</a:t>
            </a:r>
            <a:r>
              <a:rPr lang="ja-JP" altLang="en-US" sz="900" b="1" dirty="0"/>
              <a:t>　</a:t>
            </a:r>
            <a:r>
              <a:rPr lang="en-US" altLang="ja-JP" sz="900" dirty="0">
                <a:effectLst/>
                <a:cs typeface="ＭＳ Ｐゴシック" panose="020B0600070205080204" pitchFamily="50" charset="-128"/>
              </a:rPr>
              <a:t>1</a:t>
            </a:r>
            <a:r>
              <a:rPr lang="ja-JP" altLang="ja-JP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枚の広告であれば紙面全体の</a:t>
            </a:r>
            <a:r>
              <a:rPr lang="en-US" altLang="ja-JP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30</a:t>
            </a:r>
            <a:r>
              <a:rPr lang="ja-JP" altLang="ja-JP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から</a:t>
            </a:r>
            <a:r>
              <a:rPr lang="en-US" altLang="ja-JP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40</a:t>
            </a:r>
            <a:r>
              <a:rPr lang="ja-JP" altLang="ja-JP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％程度</a:t>
            </a:r>
            <a:r>
              <a:rPr lang="ja-JP" altLang="en-US" sz="900" dirty="0">
                <a:effectLst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を目安。</a:t>
            </a:r>
            <a:r>
              <a:rPr lang="ja-JP" altLang="en-US" sz="900" dirty="0">
                <a:ea typeface="游ゴシック" panose="020B0400000000000000" pitchFamily="50" charset="-128"/>
              </a:rPr>
              <a:t>下記、事例の場合は、　　　　の箇所に特徴を記載。</a:t>
            </a:r>
            <a:endParaRPr lang="en-US" altLang="ja-JP" sz="900" dirty="0">
              <a:ea typeface="游ゴシック" panose="020B0400000000000000" pitchFamily="50" charset="-128"/>
            </a:endParaRPr>
          </a:p>
          <a:p>
            <a:endParaRPr lang="en-US" altLang="ja-JP" sz="900" dirty="0"/>
          </a:p>
          <a:p>
            <a:endParaRPr lang="en-US" altLang="ja-JP" sz="800" dirty="0"/>
          </a:p>
          <a:p>
            <a:endParaRPr lang="en-US" altLang="ja-JP" sz="800" dirty="0"/>
          </a:p>
          <a:p>
            <a:endParaRPr kumimoji="1" lang="ja-JP" altLang="en-US" sz="800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2C97082-255D-8155-612A-655A08DEBC62}"/>
              </a:ext>
            </a:extLst>
          </p:cNvPr>
          <p:cNvSpPr/>
          <p:nvPr/>
        </p:nvSpPr>
        <p:spPr>
          <a:xfrm>
            <a:off x="4855462" y="2274080"/>
            <a:ext cx="385049" cy="91426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77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EDFEFA9-AFAC-1D96-A320-8127204C4C18}"/>
              </a:ext>
            </a:extLst>
          </p:cNvPr>
          <p:cNvSpPr/>
          <p:nvPr/>
        </p:nvSpPr>
        <p:spPr>
          <a:xfrm>
            <a:off x="-79131" y="-8910"/>
            <a:ext cx="12280296" cy="4814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633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00A6A3-CFC5-7323-68A6-29B85AE7A662}"/>
              </a:ext>
            </a:extLst>
          </p:cNvPr>
          <p:cNvSpPr txBox="1"/>
          <p:nvPr/>
        </p:nvSpPr>
        <p:spPr>
          <a:xfrm>
            <a:off x="164494" y="103168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</a:rPr>
              <a:t>ロゴや商標、画像の取り扱いについて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16B1DA4-C4D7-C472-BD22-49D04B9B17C9}"/>
              </a:ext>
            </a:extLst>
          </p:cNvPr>
          <p:cNvSpPr txBox="1"/>
          <p:nvPr/>
        </p:nvSpPr>
        <p:spPr>
          <a:xfrm>
            <a:off x="9867940" y="164723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</a:rPr>
              <a:t>積水ハウス　ＳＩ戦略室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5A439C-822A-3836-74D7-FF7E8D002280}"/>
              </a:ext>
            </a:extLst>
          </p:cNvPr>
          <p:cNvSpPr txBox="1"/>
          <p:nvPr/>
        </p:nvSpPr>
        <p:spPr>
          <a:xfrm>
            <a:off x="49077" y="741871"/>
            <a:ext cx="4698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【</a:t>
            </a:r>
            <a:r>
              <a:rPr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参考</a:t>
            </a:r>
            <a:r>
              <a:rPr lang="en-US" altLang="ja-JP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】</a:t>
            </a:r>
            <a:r>
              <a:rPr kumimoji="1"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これまでに指摘が多かった事案のご紹介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1403808-BABD-5937-83EA-2F967ED5A8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44" y="2488009"/>
            <a:ext cx="2201779" cy="128197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C8C9552-58B3-6726-EE06-B8F75D821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883" y="2449878"/>
            <a:ext cx="2311431" cy="1308171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43847CF-BCD2-F2E2-E425-615DCB97C99A}"/>
              </a:ext>
            </a:extLst>
          </p:cNvPr>
          <p:cNvSpPr txBox="1"/>
          <p:nvPr/>
        </p:nvSpPr>
        <p:spPr>
          <a:xfrm>
            <a:off x="126621" y="1182040"/>
            <a:ext cx="46987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①　</a:t>
            </a:r>
            <a:r>
              <a:rPr lang="ja-JP" altLang="en-US" sz="1200" b="1" dirty="0"/>
              <a:t>クリアスペースが確保されていない。</a:t>
            </a:r>
            <a:endParaRPr lang="en-US" altLang="ja-JP" sz="1200" b="1" dirty="0"/>
          </a:p>
          <a:p>
            <a:r>
              <a:rPr lang="ja-JP" altLang="en-US" sz="1200" dirty="0"/>
              <a:t>　　クリアスペース内に文字や画像をかぶせる。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endParaRPr lang="en-US" altLang="ja-JP" sz="1200" dirty="0"/>
          </a:p>
          <a:p>
            <a:r>
              <a:rPr lang="ja-JP" altLang="en-US" sz="1200" dirty="0"/>
              <a:t>　　カラーバージョンも、クリアスペースを守っていただけます</a:t>
            </a:r>
            <a:endParaRPr lang="en-US" altLang="ja-JP" sz="1200" dirty="0"/>
          </a:p>
          <a:p>
            <a:r>
              <a:rPr lang="ja-JP" altLang="en-US" sz="1200" dirty="0"/>
              <a:t>　　ようお願いいたします。</a:t>
            </a:r>
            <a:endParaRPr lang="en-US" altLang="ja-JP" sz="1200" dirty="0"/>
          </a:p>
          <a:p>
            <a:r>
              <a:rPr lang="ja-JP" altLang="en-US" sz="1200" dirty="0"/>
              <a:t>　（詳細は、別紙ロゴガイドラインをご確認ください）</a:t>
            </a:r>
            <a:endParaRPr lang="en-US" altLang="ja-JP" sz="1200" dirty="0"/>
          </a:p>
          <a:p>
            <a:r>
              <a:rPr kumimoji="1" lang="ja-JP" altLang="en-US" sz="1200" dirty="0"/>
              <a:t>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75DC3C-71F8-AA46-8BCB-E9868EA33064}"/>
              </a:ext>
            </a:extLst>
          </p:cNvPr>
          <p:cNvSpPr txBox="1"/>
          <p:nvPr/>
        </p:nvSpPr>
        <p:spPr>
          <a:xfrm>
            <a:off x="180674" y="4157374"/>
            <a:ext cx="4387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/>
              <a:t>③「</a:t>
            </a:r>
            <a:r>
              <a:rPr lang="en-US" altLang="ja-JP" sz="1200" b="1" dirty="0"/>
              <a:t>S I</a:t>
            </a:r>
            <a:r>
              <a:rPr lang="ja-JP" altLang="en-US" sz="1200" b="1" dirty="0"/>
              <a:t>－</a:t>
            </a:r>
            <a:r>
              <a:rPr lang="en-US" altLang="ja-JP" sz="1200" b="1" dirty="0"/>
              <a:t>COLLABORATION</a:t>
            </a:r>
            <a:r>
              <a:rPr lang="ja-JP" altLang="en-US" sz="1200" b="1" dirty="0"/>
              <a:t>」</a:t>
            </a:r>
            <a:r>
              <a:rPr lang="ja-JP" altLang="en-US" sz="1200" dirty="0"/>
              <a:t>を</a:t>
            </a:r>
            <a:r>
              <a:rPr lang="ja-JP" altLang="en-US" sz="1200" b="1" dirty="0"/>
              <a:t>「</a:t>
            </a:r>
            <a:r>
              <a:rPr lang="en-US" altLang="ja-JP" sz="1200" b="1" dirty="0"/>
              <a:t>S</a:t>
            </a:r>
            <a:r>
              <a:rPr lang="ja-JP" altLang="en-US" sz="1200" b="1" dirty="0"/>
              <a:t> </a:t>
            </a:r>
            <a:r>
              <a:rPr lang="en-US" altLang="ja-JP" sz="1200" b="1" dirty="0"/>
              <a:t>I</a:t>
            </a:r>
            <a:r>
              <a:rPr lang="ja-JP" altLang="en-US" sz="1200" b="1" dirty="0"/>
              <a:t>」</a:t>
            </a:r>
            <a:r>
              <a:rPr lang="ja-JP" altLang="en-US" sz="1200" dirty="0"/>
              <a:t>と略して表現する。</a:t>
            </a:r>
            <a:endParaRPr lang="en-US" altLang="ja-JP" sz="1200" dirty="0"/>
          </a:p>
          <a:p>
            <a:endParaRPr kumimoji="1" lang="en-US" altLang="ja-JP" sz="1200" dirty="0"/>
          </a:p>
          <a:p>
            <a:r>
              <a:rPr lang="ja-JP" altLang="en-US" sz="1200" dirty="0"/>
              <a:t>　　略さないようにお願いいたします。</a:t>
            </a:r>
            <a:r>
              <a:rPr kumimoji="1" lang="ja-JP" altLang="en-US" sz="1200" dirty="0"/>
              <a:t>　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E459497-28AA-96E3-C48F-7C6D496F3CB3}"/>
              </a:ext>
            </a:extLst>
          </p:cNvPr>
          <p:cNvSpPr txBox="1"/>
          <p:nvPr/>
        </p:nvSpPr>
        <p:spPr>
          <a:xfrm>
            <a:off x="6135828" y="4131113"/>
            <a:ext cx="437010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/>
              <a:t>④「</a:t>
            </a:r>
            <a:r>
              <a:rPr lang="en-US" altLang="ja-JP" sz="1200" b="1" dirty="0"/>
              <a:t>DJ</a:t>
            </a:r>
            <a:r>
              <a:rPr lang="ja-JP" altLang="en-US" sz="1200" b="1" dirty="0"/>
              <a:t>構法」</a:t>
            </a:r>
            <a:r>
              <a:rPr lang="ja-JP" altLang="en-US" sz="1200" dirty="0"/>
              <a:t>を</a:t>
            </a:r>
            <a:r>
              <a:rPr lang="ja-JP" altLang="en-US" sz="1200" b="1" dirty="0"/>
              <a:t>「</a:t>
            </a:r>
            <a:r>
              <a:rPr lang="en-US" altLang="ja-JP" sz="1200" b="1" dirty="0"/>
              <a:t>S</a:t>
            </a:r>
            <a:r>
              <a:rPr lang="ja-JP" altLang="en-US" sz="1200" b="1" dirty="0"/>
              <a:t> </a:t>
            </a:r>
            <a:r>
              <a:rPr lang="en-US" altLang="ja-JP" sz="1200" b="1" dirty="0"/>
              <a:t>I</a:t>
            </a:r>
            <a:r>
              <a:rPr lang="ja-JP" altLang="en-US" sz="1200" b="1" dirty="0"/>
              <a:t>構法」</a:t>
            </a:r>
            <a:r>
              <a:rPr lang="ja-JP" altLang="en-US" sz="1200" dirty="0"/>
              <a:t>と書く。</a:t>
            </a:r>
            <a:endParaRPr lang="en-US" altLang="ja-JP" sz="1200" dirty="0"/>
          </a:p>
          <a:p>
            <a:endParaRPr lang="en-US" altLang="ja-JP" sz="1200" dirty="0"/>
          </a:p>
          <a:p>
            <a:r>
              <a:rPr lang="ja-JP" altLang="en-US" sz="1200" dirty="0"/>
              <a:t>　「</a:t>
            </a:r>
            <a:r>
              <a:rPr lang="en-US" altLang="ja-JP" sz="1200" dirty="0"/>
              <a:t>S</a:t>
            </a:r>
            <a:r>
              <a:rPr lang="ja-JP" altLang="en-US" sz="1200" dirty="0"/>
              <a:t> </a:t>
            </a:r>
            <a:r>
              <a:rPr lang="en-US" altLang="ja-JP" sz="1200" dirty="0"/>
              <a:t>I</a:t>
            </a:r>
            <a:r>
              <a:rPr lang="ja-JP" altLang="en-US" sz="1200" dirty="0"/>
              <a:t>構法」というのはありませんので、ご注意ください。</a:t>
            </a:r>
            <a:endParaRPr lang="en-US" altLang="ja-JP" sz="1200" dirty="0"/>
          </a:p>
          <a:p>
            <a:endParaRPr lang="en-US" altLang="ja-JP" sz="9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FBF6B03-00E7-4711-5696-2DF1098CA1F8}"/>
              </a:ext>
            </a:extLst>
          </p:cNvPr>
          <p:cNvSpPr txBox="1"/>
          <p:nvPr/>
        </p:nvSpPr>
        <p:spPr>
          <a:xfrm>
            <a:off x="6135828" y="1235156"/>
            <a:ext cx="5809604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/>
              <a:t>②　積水ハウスのロゴの単独使用</a:t>
            </a:r>
            <a:endParaRPr lang="en-US" altLang="ja-JP" sz="1200" b="1" dirty="0"/>
          </a:p>
          <a:p>
            <a:r>
              <a:rPr lang="ja-JP" altLang="en-US" sz="1200" b="1" dirty="0"/>
              <a:t>　</a:t>
            </a:r>
            <a:endParaRPr lang="en-US" altLang="ja-JP" sz="1200" dirty="0"/>
          </a:p>
          <a:p>
            <a:r>
              <a:rPr lang="ja-JP" altLang="en-US" sz="1200" dirty="0"/>
              <a:t>　　積水ハウスのロゴは、「</a:t>
            </a:r>
            <a:r>
              <a:rPr lang="en-US" altLang="ja-JP" sz="1200" dirty="0"/>
              <a:t>S I</a:t>
            </a:r>
            <a:r>
              <a:rPr lang="ja-JP" altLang="en-US" sz="1200" dirty="0"/>
              <a:t>－</a:t>
            </a:r>
            <a:r>
              <a:rPr lang="en-US" altLang="ja-JP" sz="1200" dirty="0"/>
              <a:t>COLLABORATION</a:t>
            </a:r>
            <a:r>
              <a:rPr lang="ja-JP" altLang="en-US" sz="1200" dirty="0"/>
              <a:t>」ロゴとの組み合わせ時のみ</a:t>
            </a:r>
            <a:endParaRPr lang="en-US" altLang="ja-JP" sz="1200" dirty="0"/>
          </a:p>
          <a:p>
            <a:r>
              <a:rPr lang="ja-JP" altLang="en-US" sz="1200" dirty="0"/>
              <a:t>　　ご使用いただけます。</a:t>
            </a:r>
            <a:endParaRPr lang="en-US" altLang="ja-JP" sz="1200" dirty="0"/>
          </a:p>
          <a:p>
            <a:r>
              <a:rPr lang="ja-JP" altLang="en-US" sz="1200" dirty="0"/>
              <a:t>　　それ以外のときは、「積水ハウス」「</a:t>
            </a:r>
            <a:r>
              <a:rPr lang="en-US" altLang="ja-JP" sz="1200" dirty="0"/>
              <a:t>SEKISUI</a:t>
            </a:r>
            <a:r>
              <a:rPr lang="ja-JP" altLang="en-US" sz="1200" dirty="0"/>
              <a:t>　</a:t>
            </a:r>
            <a:r>
              <a:rPr lang="en-US" altLang="ja-JP" sz="1200" dirty="0"/>
              <a:t>HOUSE</a:t>
            </a:r>
            <a:r>
              <a:rPr lang="ja-JP" altLang="en-US" sz="1200" dirty="0"/>
              <a:t>」と直打ちにて</a:t>
            </a:r>
            <a:endParaRPr lang="en-US" altLang="ja-JP" sz="1200" dirty="0"/>
          </a:p>
          <a:p>
            <a:r>
              <a:rPr lang="ja-JP" altLang="en-US" sz="1200" dirty="0"/>
              <a:t>　　ご対応ください。</a:t>
            </a:r>
            <a:endParaRPr lang="en-US" altLang="ja-JP" sz="1200" dirty="0"/>
          </a:p>
          <a:p>
            <a:endParaRPr lang="en-US" altLang="ja-JP" sz="900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BB9D15F-CEAB-3560-3D60-5C5BBC6EFF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8680" y="2909367"/>
            <a:ext cx="1386422" cy="289042"/>
          </a:xfrm>
          <a:prstGeom prst="rect">
            <a:avLst/>
          </a:prstGeom>
        </p:spPr>
      </p:pic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2A84A966-3C60-F202-8D17-1D00C5E3A25F}"/>
              </a:ext>
            </a:extLst>
          </p:cNvPr>
          <p:cNvCxnSpPr>
            <a:cxnSpLocks/>
          </p:cNvCxnSpPr>
          <p:nvPr/>
        </p:nvCxnSpPr>
        <p:spPr>
          <a:xfrm flipH="1">
            <a:off x="10049774" y="2743642"/>
            <a:ext cx="664234" cy="6853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E432CE97-9ADC-3D7C-149B-B5180147A7FF}"/>
              </a:ext>
            </a:extLst>
          </p:cNvPr>
          <p:cNvCxnSpPr>
            <a:cxnSpLocks/>
          </p:cNvCxnSpPr>
          <p:nvPr/>
        </p:nvCxnSpPr>
        <p:spPr>
          <a:xfrm flipH="1" flipV="1">
            <a:off x="10049774" y="2782992"/>
            <a:ext cx="726987" cy="6641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図 23">
            <a:extLst>
              <a:ext uri="{FF2B5EF4-FFF2-40B4-BE49-F238E27FC236}">
                <a16:creationId xmlns:a16="http://schemas.microsoft.com/office/drawing/2014/main" id="{D281D637-7863-D6B5-A2E1-829F45AAA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963" y="2441381"/>
            <a:ext cx="2201779" cy="1281976"/>
          </a:xfrm>
          <a:prstGeom prst="rect">
            <a:avLst/>
          </a:prstGeom>
        </p:spPr>
      </p:pic>
      <p:sp>
        <p:nvSpPr>
          <p:cNvPr id="25" name="楕円 24">
            <a:extLst>
              <a:ext uri="{FF2B5EF4-FFF2-40B4-BE49-F238E27FC236}">
                <a16:creationId xmlns:a16="http://schemas.microsoft.com/office/drawing/2014/main" id="{F7178F86-9874-52F9-62A1-42C3CF272DE7}"/>
              </a:ext>
            </a:extLst>
          </p:cNvPr>
          <p:cNvSpPr/>
          <p:nvPr/>
        </p:nvSpPr>
        <p:spPr>
          <a:xfrm>
            <a:off x="7609425" y="2679469"/>
            <a:ext cx="780854" cy="805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FC6966-5930-D318-D0F5-8D5630EDA15C}"/>
              </a:ext>
            </a:extLst>
          </p:cNvPr>
          <p:cNvSpPr txBox="1"/>
          <p:nvPr/>
        </p:nvSpPr>
        <p:spPr>
          <a:xfrm>
            <a:off x="11544620" y="6627168"/>
            <a:ext cx="609824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00" dirty="0"/>
              <a:t>202404</a:t>
            </a:r>
            <a:endParaRPr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912175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1042</Words>
  <Application>Microsoft Office PowerPoint</Application>
  <PresentationFormat>ワイド画面</PresentationFormat>
  <Paragraphs>114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游ゴシック Light</vt:lpstr>
      <vt:lpstr>Arial</vt:lpstr>
      <vt:lpstr>Impact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前田　紗也</dc:creator>
  <cp:lastModifiedBy>前田　紗也</cp:lastModifiedBy>
  <cp:revision>29</cp:revision>
  <dcterms:created xsi:type="dcterms:W3CDTF">2024-03-29T05:42:58Z</dcterms:created>
  <dcterms:modified xsi:type="dcterms:W3CDTF">2024-04-18T01:50:16Z</dcterms:modified>
</cp:coreProperties>
</file>